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Lst>
  <p:sldSz cx="13004800" cy="97536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985" autoAdjust="0"/>
    <p:restoredTop sz="94660"/>
  </p:normalViewPr>
  <p:slideViewPr>
    <p:cSldViewPr snapToGrid="0">
      <p:cViewPr varScale="1">
        <p:scale>
          <a:sx n="52" d="100"/>
          <a:sy n="52" d="100"/>
        </p:scale>
        <p:origin x="-1902" y="-90"/>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6249"/>
            <a:ext cx="9753600" cy="3395698"/>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625600" y="5122898"/>
            <a:ext cx="9753600" cy="2354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45B51C6-63AA-468F-AEB8-0BBB4D165A26}"/>
              </a:ext>
            </a:extLst>
          </p:cNvPr>
          <p:cNvSpPr>
            <a:spLocks noGrp="1"/>
          </p:cNvSpPr>
          <p:nvPr>
            <p:ph type="dt" sz="half" idx="10"/>
          </p:nvPr>
        </p:nvSpPr>
        <p:spPr/>
        <p:txBody>
          <a:bodyPr/>
          <a:lstStyle>
            <a:lvl1pPr>
              <a:defRPr/>
            </a:lvl1pPr>
          </a:lstStyle>
          <a:p>
            <a:pPr>
              <a:defRPr/>
            </a:pPr>
            <a:fld id="{D59A1588-F038-44A8-A051-DAAC24E62073}" type="datetimeFigureOut">
              <a:rPr lang="en-GB"/>
              <a:pPr>
                <a:defRPr/>
              </a:pPr>
              <a:t>24/07/2020</a:t>
            </a:fld>
            <a:endParaRPr lang="en-GB"/>
          </a:p>
        </p:txBody>
      </p:sp>
      <p:sp>
        <p:nvSpPr>
          <p:cNvPr id="5" name="Footer Placeholder 4">
            <a:extLst>
              <a:ext uri="{FF2B5EF4-FFF2-40B4-BE49-F238E27FC236}">
                <a16:creationId xmlns:a16="http://schemas.microsoft.com/office/drawing/2014/main" xmlns="" id="{08BC9E0F-A3E4-455C-96B0-E7B7A809AE1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8449A7B4-7FE0-456A-9983-509FE3DE793E}"/>
              </a:ext>
            </a:extLst>
          </p:cNvPr>
          <p:cNvSpPr>
            <a:spLocks noGrp="1"/>
          </p:cNvSpPr>
          <p:nvPr>
            <p:ph type="sldNum" sz="quarter" idx="12"/>
          </p:nvPr>
        </p:nvSpPr>
        <p:spPr/>
        <p:txBody>
          <a:bodyPr/>
          <a:lstStyle>
            <a:lvl1pPr>
              <a:defRPr/>
            </a:lvl1pPr>
          </a:lstStyle>
          <a:p>
            <a:fld id="{666F8349-F692-4DE2-96F0-1785D693FD83}" type="slidenum">
              <a:rPr lang="en-GB" altLang="en-US"/>
              <a:pPr/>
              <a:t>‹#›</a:t>
            </a:fld>
            <a:endParaRPr lang="en-GB" altLang="en-US"/>
          </a:p>
        </p:txBody>
      </p:sp>
    </p:spTree>
    <p:extLst>
      <p:ext uri="{BB962C8B-B14F-4D97-AF65-F5344CB8AC3E}">
        <p14:creationId xmlns:p14="http://schemas.microsoft.com/office/powerpoint/2010/main" val="249024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0C379EB-6514-466A-98D9-8C252084CC0D}"/>
              </a:ext>
            </a:extLst>
          </p:cNvPr>
          <p:cNvSpPr>
            <a:spLocks noGrp="1"/>
          </p:cNvSpPr>
          <p:nvPr>
            <p:ph type="dt" sz="half" idx="10"/>
          </p:nvPr>
        </p:nvSpPr>
        <p:spPr/>
        <p:txBody>
          <a:bodyPr/>
          <a:lstStyle>
            <a:lvl1pPr>
              <a:defRPr/>
            </a:lvl1pPr>
          </a:lstStyle>
          <a:p>
            <a:pPr>
              <a:defRPr/>
            </a:pPr>
            <a:fld id="{6D4DB948-DA14-44E8-9986-B11BA4C0BBBF}" type="datetimeFigureOut">
              <a:rPr lang="en-GB"/>
              <a:pPr>
                <a:defRPr/>
              </a:pPr>
              <a:t>24/07/2020</a:t>
            </a:fld>
            <a:endParaRPr lang="en-GB"/>
          </a:p>
        </p:txBody>
      </p:sp>
      <p:sp>
        <p:nvSpPr>
          <p:cNvPr id="5" name="Footer Placeholder 4">
            <a:extLst>
              <a:ext uri="{FF2B5EF4-FFF2-40B4-BE49-F238E27FC236}">
                <a16:creationId xmlns:a16="http://schemas.microsoft.com/office/drawing/2014/main" xmlns="" id="{DAF0C3BE-A1D1-46B3-84F9-795C09C86AD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4D206ED7-5788-429F-8B18-D00F84D3556B}"/>
              </a:ext>
            </a:extLst>
          </p:cNvPr>
          <p:cNvSpPr>
            <a:spLocks noGrp="1"/>
          </p:cNvSpPr>
          <p:nvPr>
            <p:ph type="sldNum" sz="quarter" idx="12"/>
          </p:nvPr>
        </p:nvSpPr>
        <p:spPr/>
        <p:txBody>
          <a:bodyPr/>
          <a:lstStyle>
            <a:lvl1pPr>
              <a:defRPr/>
            </a:lvl1pPr>
          </a:lstStyle>
          <a:p>
            <a:fld id="{18F1D58B-974A-4C23-9FBF-A951582F2628}" type="slidenum">
              <a:rPr lang="en-GB" altLang="en-US"/>
              <a:pPr/>
              <a:t>‹#›</a:t>
            </a:fld>
            <a:endParaRPr lang="en-GB" altLang="en-US"/>
          </a:p>
        </p:txBody>
      </p:sp>
    </p:spTree>
    <p:extLst>
      <p:ext uri="{BB962C8B-B14F-4D97-AF65-F5344CB8AC3E}">
        <p14:creationId xmlns:p14="http://schemas.microsoft.com/office/powerpoint/2010/main" val="403386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519289"/>
            <a:ext cx="2804160" cy="82657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94080" y="519289"/>
            <a:ext cx="8249920"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4A298BA-80D3-4394-9BF3-E7CC2EC8C503}"/>
              </a:ext>
            </a:extLst>
          </p:cNvPr>
          <p:cNvSpPr>
            <a:spLocks noGrp="1"/>
          </p:cNvSpPr>
          <p:nvPr>
            <p:ph type="dt" sz="half" idx="10"/>
          </p:nvPr>
        </p:nvSpPr>
        <p:spPr/>
        <p:txBody>
          <a:bodyPr/>
          <a:lstStyle>
            <a:lvl1pPr>
              <a:defRPr/>
            </a:lvl1pPr>
          </a:lstStyle>
          <a:p>
            <a:pPr>
              <a:defRPr/>
            </a:pPr>
            <a:fld id="{810C9F5A-E3AE-4B00-BB0A-34FFAA63A6CE}" type="datetimeFigureOut">
              <a:rPr lang="en-GB"/>
              <a:pPr>
                <a:defRPr/>
              </a:pPr>
              <a:t>24/07/2020</a:t>
            </a:fld>
            <a:endParaRPr lang="en-GB"/>
          </a:p>
        </p:txBody>
      </p:sp>
      <p:sp>
        <p:nvSpPr>
          <p:cNvPr id="5" name="Footer Placeholder 4">
            <a:extLst>
              <a:ext uri="{FF2B5EF4-FFF2-40B4-BE49-F238E27FC236}">
                <a16:creationId xmlns:a16="http://schemas.microsoft.com/office/drawing/2014/main" xmlns="" id="{908DA7E9-9C1D-4719-8082-EF53681B0E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817C6CD7-725D-46A6-9990-8A2161161A92}"/>
              </a:ext>
            </a:extLst>
          </p:cNvPr>
          <p:cNvSpPr>
            <a:spLocks noGrp="1"/>
          </p:cNvSpPr>
          <p:nvPr>
            <p:ph type="sldNum" sz="quarter" idx="12"/>
          </p:nvPr>
        </p:nvSpPr>
        <p:spPr/>
        <p:txBody>
          <a:bodyPr/>
          <a:lstStyle>
            <a:lvl1pPr>
              <a:defRPr/>
            </a:lvl1pPr>
          </a:lstStyle>
          <a:p>
            <a:fld id="{5BFEF773-5845-4382-920E-2E999CD1FBA5}" type="slidenum">
              <a:rPr lang="en-GB" altLang="en-US"/>
              <a:pPr/>
              <a:t>‹#›</a:t>
            </a:fld>
            <a:endParaRPr lang="en-GB" altLang="en-US"/>
          </a:p>
        </p:txBody>
      </p:sp>
    </p:spTree>
    <p:extLst>
      <p:ext uri="{BB962C8B-B14F-4D97-AF65-F5344CB8AC3E}">
        <p14:creationId xmlns:p14="http://schemas.microsoft.com/office/powerpoint/2010/main" val="23371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80E9650-43C8-4F43-B7D8-AAA3A4A93CF2}"/>
              </a:ext>
            </a:extLst>
          </p:cNvPr>
          <p:cNvSpPr>
            <a:spLocks noGrp="1"/>
          </p:cNvSpPr>
          <p:nvPr>
            <p:ph type="dt" sz="half" idx="10"/>
          </p:nvPr>
        </p:nvSpPr>
        <p:spPr/>
        <p:txBody>
          <a:bodyPr/>
          <a:lstStyle>
            <a:lvl1pPr>
              <a:defRPr/>
            </a:lvl1pPr>
          </a:lstStyle>
          <a:p>
            <a:pPr>
              <a:defRPr/>
            </a:pPr>
            <a:fld id="{B834E4D4-1C80-480E-B080-A862E0650EB9}" type="datetimeFigureOut">
              <a:rPr lang="en-GB"/>
              <a:pPr>
                <a:defRPr/>
              </a:pPr>
              <a:t>24/07/2020</a:t>
            </a:fld>
            <a:endParaRPr lang="en-GB"/>
          </a:p>
        </p:txBody>
      </p:sp>
      <p:sp>
        <p:nvSpPr>
          <p:cNvPr id="5" name="Footer Placeholder 4">
            <a:extLst>
              <a:ext uri="{FF2B5EF4-FFF2-40B4-BE49-F238E27FC236}">
                <a16:creationId xmlns:a16="http://schemas.microsoft.com/office/drawing/2014/main" xmlns="" id="{21F532BF-522A-4F09-8D1C-A9C58B116CF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4336780-FFF9-4230-B7B0-C0201B4BFCF5}"/>
              </a:ext>
            </a:extLst>
          </p:cNvPr>
          <p:cNvSpPr>
            <a:spLocks noGrp="1"/>
          </p:cNvSpPr>
          <p:nvPr>
            <p:ph type="sldNum" sz="quarter" idx="12"/>
          </p:nvPr>
        </p:nvSpPr>
        <p:spPr/>
        <p:txBody>
          <a:bodyPr/>
          <a:lstStyle>
            <a:lvl1pPr>
              <a:defRPr/>
            </a:lvl1pPr>
          </a:lstStyle>
          <a:p>
            <a:fld id="{AF14389C-32D8-428D-BD83-9715710A8A12}" type="slidenum">
              <a:rPr lang="en-GB" altLang="en-US"/>
              <a:pPr/>
              <a:t>‹#›</a:t>
            </a:fld>
            <a:endParaRPr lang="en-GB" altLang="en-US"/>
          </a:p>
        </p:txBody>
      </p:sp>
    </p:spTree>
    <p:extLst>
      <p:ext uri="{BB962C8B-B14F-4D97-AF65-F5344CB8AC3E}">
        <p14:creationId xmlns:p14="http://schemas.microsoft.com/office/powerpoint/2010/main" val="299925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2431629"/>
            <a:ext cx="11216640" cy="4057226"/>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87307" y="6527239"/>
            <a:ext cx="11216640" cy="213359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561A9CD-C1C9-489F-B78F-33A6E8C7F40A}"/>
              </a:ext>
            </a:extLst>
          </p:cNvPr>
          <p:cNvSpPr>
            <a:spLocks noGrp="1"/>
          </p:cNvSpPr>
          <p:nvPr>
            <p:ph type="dt" sz="half" idx="10"/>
          </p:nvPr>
        </p:nvSpPr>
        <p:spPr/>
        <p:txBody>
          <a:bodyPr/>
          <a:lstStyle>
            <a:lvl1pPr>
              <a:defRPr/>
            </a:lvl1pPr>
          </a:lstStyle>
          <a:p>
            <a:pPr>
              <a:defRPr/>
            </a:pPr>
            <a:fld id="{B38DFE1B-5D00-4AA5-8578-EC4086085AE7}" type="datetimeFigureOut">
              <a:rPr lang="en-GB"/>
              <a:pPr>
                <a:defRPr/>
              </a:pPr>
              <a:t>24/07/2020</a:t>
            </a:fld>
            <a:endParaRPr lang="en-GB"/>
          </a:p>
        </p:txBody>
      </p:sp>
      <p:sp>
        <p:nvSpPr>
          <p:cNvPr id="5" name="Footer Placeholder 4">
            <a:extLst>
              <a:ext uri="{FF2B5EF4-FFF2-40B4-BE49-F238E27FC236}">
                <a16:creationId xmlns:a16="http://schemas.microsoft.com/office/drawing/2014/main" xmlns="" id="{8BE33BB9-D076-40DE-9FE6-F8C188640BF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CCE0525C-6A05-46D7-9C92-C10C8F99C390}"/>
              </a:ext>
            </a:extLst>
          </p:cNvPr>
          <p:cNvSpPr>
            <a:spLocks noGrp="1"/>
          </p:cNvSpPr>
          <p:nvPr>
            <p:ph type="sldNum" sz="quarter" idx="12"/>
          </p:nvPr>
        </p:nvSpPr>
        <p:spPr/>
        <p:txBody>
          <a:bodyPr/>
          <a:lstStyle>
            <a:lvl1pPr>
              <a:defRPr/>
            </a:lvl1pPr>
          </a:lstStyle>
          <a:p>
            <a:fld id="{BDD81B09-63D3-4BBE-956F-5EEFEB86FABD}" type="slidenum">
              <a:rPr lang="en-GB" altLang="en-US"/>
              <a:pPr/>
              <a:t>‹#›</a:t>
            </a:fld>
            <a:endParaRPr lang="en-GB" altLang="en-US"/>
          </a:p>
        </p:txBody>
      </p:sp>
    </p:spTree>
    <p:extLst>
      <p:ext uri="{BB962C8B-B14F-4D97-AF65-F5344CB8AC3E}">
        <p14:creationId xmlns:p14="http://schemas.microsoft.com/office/powerpoint/2010/main" val="254485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940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83680" y="2596444"/>
            <a:ext cx="5527040"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11D51B10-4B48-4BFD-9C9D-C0926E304754}"/>
              </a:ext>
            </a:extLst>
          </p:cNvPr>
          <p:cNvSpPr>
            <a:spLocks noGrp="1"/>
          </p:cNvSpPr>
          <p:nvPr>
            <p:ph type="dt" sz="half" idx="10"/>
          </p:nvPr>
        </p:nvSpPr>
        <p:spPr/>
        <p:txBody>
          <a:bodyPr/>
          <a:lstStyle>
            <a:lvl1pPr>
              <a:defRPr/>
            </a:lvl1pPr>
          </a:lstStyle>
          <a:p>
            <a:pPr>
              <a:defRPr/>
            </a:pPr>
            <a:fld id="{87A89F02-F4A2-4291-B02A-6AD171B92E65}" type="datetimeFigureOut">
              <a:rPr lang="en-GB"/>
              <a:pPr>
                <a:defRPr/>
              </a:pPr>
              <a:t>24/07/2020</a:t>
            </a:fld>
            <a:endParaRPr lang="en-GB"/>
          </a:p>
        </p:txBody>
      </p:sp>
      <p:sp>
        <p:nvSpPr>
          <p:cNvPr id="6" name="Footer Placeholder 4">
            <a:extLst>
              <a:ext uri="{FF2B5EF4-FFF2-40B4-BE49-F238E27FC236}">
                <a16:creationId xmlns:a16="http://schemas.microsoft.com/office/drawing/2014/main" xmlns="" id="{3359C7CC-9F51-463F-9006-DF7107EF513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F2DB07E8-91C9-46AA-943C-CF24101BB72F}"/>
              </a:ext>
            </a:extLst>
          </p:cNvPr>
          <p:cNvSpPr>
            <a:spLocks noGrp="1"/>
          </p:cNvSpPr>
          <p:nvPr>
            <p:ph type="sldNum" sz="quarter" idx="12"/>
          </p:nvPr>
        </p:nvSpPr>
        <p:spPr/>
        <p:txBody>
          <a:bodyPr/>
          <a:lstStyle>
            <a:lvl1pPr>
              <a:defRPr/>
            </a:lvl1pPr>
          </a:lstStyle>
          <a:p>
            <a:fld id="{D6EDC6E4-9105-4692-99EB-DB0046BDE416}" type="slidenum">
              <a:rPr lang="en-GB" altLang="en-US"/>
              <a:pPr/>
              <a:t>‹#›</a:t>
            </a:fld>
            <a:endParaRPr lang="en-GB" altLang="en-US"/>
          </a:p>
        </p:txBody>
      </p:sp>
    </p:spTree>
    <p:extLst>
      <p:ext uri="{BB962C8B-B14F-4D97-AF65-F5344CB8AC3E}">
        <p14:creationId xmlns:p14="http://schemas.microsoft.com/office/powerpoint/2010/main" val="3286966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a:t>Click to edit Master title style</a:t>
            </a:r>
            <a:endParaRPr lang="en-GB"/>
          </a:p>
        </p:txBody>
      </p:sp>
      <p:sp>
        <p:nvSpPr>
          <p:cNvPr id="3" name="Text Placeholder 2"/>
          <p:cNvSpPr>
            <a:spLocks noGrp="1"/>
          </p:cNvSpPr>
          <p:nvPr>
            <p:ph type="body" idx="1"/>
          </p:nvPr>
        </p:nvSpPr>
        <p:spPr>
          <a:xfrm>
            <a:off x="895776" y="2390987"/>
            <a:ext cx="5501639" cy="11717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776" y="3562773"/>
            <a:ext cx="5501639"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583680" y="2390987"/>
            <a:ext cx="5528734" cy="11717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680" y="3562773"/>
            <a:ext cx="5528734"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7F085036-9D17-4347-B3F0-2772FDE0D9B9}"/>
              </a:ext>
            </a:extLst>
          </p:cNvPr>
          <p:cNvSpPr>
            <a:spLocks noGrp="1"/>
          </p:cNvSpPr>
          <p:nvPr>
            <p:ph type="dt" sz="half" idx="10"/>
          </p:nvPr>
        </p:nvSpPr>
        <p:spPr/>
        <p:txBody>
          <a:bodyPr/>
          <a:lstStyle>
            <a:lvl1pPr>
              <a:defRPr/>
            </a:lvl1pPr>
          </a:lstStyle>
          <a:p>
            <a:pPr>
              <a:defRPr/>
            </a:pPr>
            <a:fld id="{B2F3E69B-5C37-4FDC-A7E9-8F9086F7A271}" type="datetimeFigureOut">
              <a:rPr lang="en-GB"/>
              <a:pPr>
                <a:defRPr/>
              </a:pPr>
              <a:t>24/07/2020</a:t>
            </a:fld>
            <a:endParaRPr lang="en-GB"/>
          </a:p>
        </p:txBody>
      </p:sp>
      <p:sp>
        <p:nvSpPr>
          <p:cNvPr id="8" name="Footer Placeholder 4">
            <a:extLst>
              <a:ext uri="{FF2B5EF4-FFF2-40B4-BE49-F238E27FC236}">
                <a16:creationId xmlns:a16="http://schemas.microsoft.com/office/drawing/2014/main" xmlns="" id="{54C8B8C7-921A-4844-A1E2-1688EC46BD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D282654F-9B00-4744-9840-EC22DAEB3162}"/>
              </a:ext>
            </a:extLst>
          </p:cNvPr>
          <p:cNvSpPr>
            <a:spLocks noGrp="1"/>
          </p:cNvSpPr>
          <p:nvPr>
            <p:ph type="sldNum" sz="quarter" idx="12"/>
          </p:nvPr>
        </p:nvSpPr>
        <p:spPr/>
        <p:txBody>
          <a:bodyPr/>
          <a:lstStyle>
            <a:lvl1pPr>
              <a:defRPr/>
            </a:lvl1pPr>
          </a:lstStyle>
          <a:p>
            <a:fld id="{551CE36A-06AC-4096-8624-11513A16531B}" type="slidenum">
              <a:rPr lang="en-GB" altLang="en-US"/>
              <a:pPr/>
              <a:t>‹#›</a:t>
            </a:fld>
            <a:endParaRPr lang="en-GB" altLang="en-US"/>
          </a:p>
        </p:txBody>
      </p:sp>
    </p:spTree>
    <p:extLst>
      <p:ext uri="{BB962C8B-B14F-4D97-AF65-F5344CB8AC3E}">
        <p14:creationId xmlns:p14="http://schemas.microsoft.com/office/powerpoint/2010/main" val="121616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1C42445B-7FA0-4D35-B90B-E95EC5DAE3B3}"/>
              </a:ext>
            </a:extLst>
          </p:cNvPr>
          <p:cNvSpPr>
            <a:spLocks noGrp="1"/>
          </p:cNvSpPr>
          <p:nvPr>
            <p:ph type="dt" sz="half" idx="10"/>
          </p:nvPr>
        </p:nvSpPr>
        <p:spPr/>
        <p:txBody>
          <a:bodyPr/>
          <a:lstStyle>
            <a:lvl1pPr>
              <a:defRPr/>
            </a:lvl1pPr>
          </a:lstStyle>
          <a:p>
            <a:pPr>
              <a:defRPr/>
            </a:pPr>
            <a:fld id="{916F5806-90A9-4DD7-BD5B-D31BC5D17F98}" type="datetimeFigureOut">
              <a:rPr lang="en-GB"/>
              <a:pPr>
                <a:defRPr/>
              </a:pPr>
              <a:t>24/07/2020</a:t>
            </a:fld>
            <a:endParaRPr lang="en-GB"/>
          </a:p>
        </p:txBody>
      </p:sp>
      <p:sp>
        <p:nvSpPr>
          <p:cNvPr id="4" name="Footer Placeholder 4">
            <a:extLst>
              <a:ext uri="{FF2B5EF4-FFF2-40B4-BE49-F238E27FC236}">
                <a16:creationId xmlns:a16="http://schemas.microsoft.com/office/drawing/2014/main" xmlns="" id="{62C69A2C-20A0-4A78-976B-CF163A8CD8B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47225977-EFC2-4AFB-8B7B-DD214678B65B}"/>
              </a:ext>
            </a:extLst>
          </p:cNvPr>
          <p:cNvSpPr>
            <a:spLocks noGrp="1"/>
          </p:cNvSpPr>
          <p:nvPr>
            <p:ph type="sldNum" sz="quarter" idx="12"/>
          </p:nvPr>
        </p:nvSpPr>
        <p:spPr/>
        <p:txBody>
          <a:bodyPr/>
          <a:lstStyle>
            <a:lvl1pPr>
              <a:defRPr/>
            </a:lvl1pPr>
          </a:lstStyle>
          <a:p>
            <a:fld id="{674F167C-2897-4428-BAB7-EE5927947CF6}" type="slidenum">
              <a:rPr lang="en-GB" altLang="en-US"/>
              <a:pPr/>
              <a:t>‹#›</a:t>
            </a:fld>
            <a:endParaRPr lang="en-GB" altLang="en-US"/>
          </a:p>
        </p:txBody>
      </p:sp>
    </p:spTree>
    <p:extLst>
      <p:ext uri="{BB962C8B-B14F-4D97-AF65-F5344CB8AC3E}">
        <p14:creationId xmlns:p14="http://schemas.microsoft.com/office/powerpoint/2010/main" val="19532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5D3D90E-F052-4437-96C2-878AB0DB8006}"/>
              </a:ext>
            </a:extLst>
          </p:cNvPr>
          <p:cNvSpPr>
            <a:spLocks noGrp="1"/>
          </p:cNvSpPr>
          <p:nvPr>
            <p:ph type="dt" sz="half" idx="10"/>
          </p:nvPr>
        </p:nvSpPr>
        <p:spPr/>
        <p:txBody>
          <a:bodyPr/>
          <a:lstStyle>
            <a:lvl1pPr>
              <a:defRPr/>
            </a:lvl1pPr>
          </a:lstStyle>
          <a:p>
            <a:pPr>
              <a:defRPr/>
            </a:pPr>
            <a:fld id="{204C9B72-B6DA-482C-8073-8F4F76B4AC43}" type="datetimeFigureOut">
              <a:rPr lang="en-GB"/>
              <a:pPr>
                <a:defRPr/>
              </a:pPr>
              <a:t>24/07/2020</a:t>
            </a:fld>
            <a:endParaRPr lang="en-GB"/>
          </a:p>
        </p:txBody>
      </p:sp>
      <p:sp>
        <p:nvSpPr>
          <p:cNvPr id="3" name="Footer Placeholder 4">
            <a:extLst>
              <a:ext uri="{FF2B5EF4-FFF2-40B4-BE49-F238E27FC236}">
                <a16:creationId xmlns:a16="http://schemas.microsoft.com/office/drawing/2014/main" xmlns="" id="{0E9BDC6C-DD12-4989-B119-BC34B50221D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D32EAD00-EBD6-48BE-8268-CA992326D2DF}"/>
              </a:ext>
            </a:extLst>
          </p:cNvPr>
          <p:cNvSpPr>
            <a:spLocks noGrp="1"/>
          </p:cNvSpPr>
          <p:nvPr>
            <p:ph type="sldNum" sz="quarter" idx="12"/>
          </p:nvPr>
        </p:nvSpPr>
        <p:spPr/>
        <p:txBody>
          <a:bodyPr/>
          <a:lstStyle>
            <a:lvl1pPr>
              <a:defRPr/>
            </a:lvl1pPr>
          </a:lstStyle>
          <a:p>
            <a:fld id="{3B8173D5-4695-4B32-9C4A-EC8D128CAA80}" type="slidenum">
              <a:rPr lang="en-GB" altLang="en-US"/>
              <a:pPr/>
              <a:t>‹#›</a:t>
            </a:fld>
            <a:endParaRPr lang="en-GB" altLang="en-US"/>
          </a:p>
        </p:txBody>
      </p:sp>
    </p:spTree>
    <p:extLst>
      <p:ext uri="{BB962C8B-B14F-4D97-AF65-F5344CB8AC3E}">
        <p14:creationId xmlns:p14="http://schemas.microsoft.com/office/powerpoint/2010/main" val="276110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528734" y="1404340"/>
            <a:ext cx="6583680" cy="69313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0343A701-2A6E-4CE6-9BDC-15903F6327EA}"/>
              </a:ext>
            </a:extLst>
          </p:cNvPr>
          <p:cNvSpPr>
            <a:spLocks noGrp="1"/>
          </p:cNvSpPr>
          <p:nvPr>
            <p:ph type="dt" sz="half" idx="10"/>
          </p:nvPr>
        </p:nvSpPr>
        <p:spPr/>
        <p:txBody>
          <a:bodyPr/>
          <a:lstStyle>
            <a:lvl1pPr>
              <a:defRPr/>
            </a:lvl1pPr>
          </a:lstStyle>
          <a:p>
            <a:pPr>
              <a:defRPr/>
            </a:pPr>
            <a:fld id="{52CD912B-96FF-4E79-A7F9-9661A3D91A03}" type="datetimeFigureOut">
              <a:rPr lang="en-GB"/>
              <a:pPr>
                <a:defRPr/>
              </a:pPr>
              <a:t>24/07/2020</a:t>
            </a:fld>
            <a:endParaRPr lang="en-GB"/>
          </a:p>
        </p:txBody>
      </p:sp>
      <p:sp>
        <p:nvSpPr>
          <p:cNvPr id="6" name="Footer Placeholder 4">
            <a:extLst>
              <a:ext uri="{FF2B5EF4-FFF2-40B4-BE49-F238E27FC236}">
                <a16:creationId xmlns:a16="http://schemas.microsoft.com/office/drawing/2014/main" xmlns="" id="{36AA0A13-B5DC-4632-9564-345DF4F5894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BE7FC54E-40D5-4552-A266-355070F1A607}"/>
              </a:ext>
            </a:extLst>
          </p:cNvPr>
          <p:cNvSpPr>
            <a:spLocks noGrp="1"/>
          </p:cNvSpPr>
          <p:nvPr>
            <p:ph type="sldNum" sz="quarter" idx="12"/>
          </p:nvPr>
        </p:nvSpPr>
        <p:spPr/>
        <p:txBody>
          <a:bodyPr/>
          <a:lstStyle>
            <a:lvl1pPr>
              <a:defRPr/>
            </a:lvl1pPr>
          </a:lstStyle>
          <a:p>
            <a:fld id="{09B1212B-9466-407B-9CC2-08A91E5E5C3A}" type="slidenum">
              <a:rPr lang="en-GB" altLang="en-US"/>
              <a:pPr/>
              <a:t>‹#›</a:t>
            </a:fld>
            <a:endParaRPr lang="en-GB" altLang="en-US"/>
          </a:p>
        </p:txBody>
      </p:sp>
    </p:spTree>
    <p:extLst>
      <p:ext uri="{BB962C8B-B14F-4D97-AF65-F5344CB8AC3E}">
        <p14:creationId xmlns:p14="http://schemas.microsoft.com/office/powerpoint/2010/main" val="370516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528734" y="1404340"/>
            <a:ext cx="6583680" cy="693137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95774" y="2926080"/>
            <a:ext cx="4194386" cy="54209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xmlns="" id="{40BC9D93-A215-46FA-A4C0-24A4BED8DCF4}"/>
              </a:ext>
            </a:extLst>
          </p:cNvPr>
          <p:cNvSpPr>
            <a:spLocks noGrp="1"/>
          </p:cNvSpPr>
          <p:nvPr>
            <p:ph type="dt" sz="half" idx="10"/>
          </p:nvPr>
        </p:nvSpPr>
        <p:spPr/>
        <p:txBody>
          <a:bodyPr/>
          <a:lstStyle>
            <a:lvl1pPr>
              <a:defRPr/>
            </a:lvl1pPr>
          </a:lstStyle>
          <a:p>
            <a:pPr>
              <a:defRPr/>
            </a:pPr>
            <a:fld id="{29B3E74F-083E-42E3-92AB-84B964C06A1F}" type="datetimeFigureOut">
              <a:rPr lang="en-GB"/>
              <a:pPr>
                <a:defRPr/>
              </a:pPr>
              <a:t>24/07/2020</a:t>
            </a:fld>
            <a:endParaRPr lang="en-GB"/>
          </a:p>
        </p:txBody>
      </p:sp>
      <p:sp>
        <p:nvSpPr>
          <p:cNvPr id="6" name="Footer Placeholder 4">
            <a:extLst>
              <a:ext uri="{FF2B5EF4-FFF2-40B4-BE49-F238E27FC236}">
                <a16:creationId xmlns:a16="http://schemas.microsoft.com/office/drawing/2014/main" xmlns="" id="{A68029EB-4EC7-45EF-A56F-87D9D99DB04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FC4F481F-ADE7-4457-8F9D-05AC03AAD175}"/>
              </a:ext>
            </a:extLst>
          </p:cNvPr>
          <p:cNvSpPr>
            <a:spLocks noGrp="1"/>
          </p:cNvSpPr>
          <p:nvPr>
            <p:ph type="sldNum" sz="quarter" idx="12"/>
          </p:nvPr>
        </p:nvSpPr>
        <p:spPr/>
        <p:txBody>
          <a:bodyPr/>
          <a:lstStyle>
            <a:lvl1pPr>
              <a:defRPr/>
            </a:lvl1pPr>
          </a:lstStyle>
          <a:p>
            <a:fld id="{C8E9EF2C-1EC0-424E-BF41-5D89C142CB36}" type="slidenum">
              <a:rPr lang="en-GB" altLang="en-US"/>
              <a:pPr/>
              <a:t>‹#›</a:t>
            </a:fld>
            <a:endParaRPr lang="en-GB" altLang="en-US"/>
          </a:p>
        </p:txBody>
      </p:sp>
    </p:spTree>
    <p:extLst>
      <p:ext uri="{BB962C8B-B14F-4D97-AF65-F5344CB8AC3E}">
        <p14:creationId xmlns:p14="http://schemas.microsoft.com/office/powerpoint/2010/main" val="234564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84CB97F-E592-4F62-A7FC-6BC7E5792B6C}"/>
              </a:ext>
            </a:extLst>
          </p:cNvPr>
          <p:cNvSpPr>
            <a:spLocks noGrp="1"/>
          </p:cNvSpPr>
          <p:nvPr>
            <p:ph type="title"/>
          </p:nvPr>
        </p:nvSpPr>
        <p:spPr bwMode="auto">
          <a:xfrm>
            <a:off x="893763" y="519113"/>
            <a:ext cx="112172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B5CE568C-6CEA-4161-B6EF-FEBE025BFC11}"/>
              </a:ext>
            </a:extLst>
          </p:cNvPr>
          <p:cNvSpPr>
            <a:spLocks noGrp="1"/>
          </p:cNvSpPr>
          <p:nvPr>
            <p:ph type="body" idx="1"/>
          </p:nvPr>
        </p:nvSpPr>
        <p:spPr bwMode="auto">
          <a:xfrm>
            <a:off x="893763" y="2597150"/>
            <a:ext cx="11217275"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D5685EFF-9B21-4CA2-A494-9FCF45F59924}"/>
              </a:ext>
            </a:extLst>
          </p:cNvPr>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DD9E9D0-E52B-4244-93C4-FE8C8D7124A4}" type="datetimeFigureOut">
              <a:rPr lang="en-GB"/>
              <a:pPr>
                <a:defRPr/>
              </a:pPr>
              <a:t>24/07/2020</a:t>
            </a:fld>
            <a:endParaRPr lang="en-GB"/>
          </a:p>
        </p:txBody>
      </p:sp>
      <p:sp>
        <p:nvSpPr>
          <p:cNvPr id="5" name="Footer Placeholder 4">
            <a:extLst>
              <a:ext uri="{FF2B5EF4-FFF2-40B4-BE49-F238E27FC236}">
                <a16:creationId xmlns:a16="http://schemas.microsoft.com/office/drawing/2014/main" xmlns="" id="{E5F2D39D-0E92-41C1-9E20-EC4349DB4818}"/>
              </a:ext>
            </a:extLst>
          </p:cNvPr>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xmlns="" id="{8705F66D-189A-42DC-8F5C-595608D280A3}"/>
              </a:ext>
            </a:extLst>
          </p:cNvPr>
          <p:cNvSpPr>
            <a:spLocks noGrp="1"/>
          </p:cNvSpPr>
          <p:nvPr>
            <p:ph type="sldNum" sz="quarter" idx="4"/>
          </p:nvPr>
        </p:nvSpPr>
        <p:spPr>
          <a:xfrm>
            <a:off x="9185275" y="9040813"/>
            <a:ext cx="2925763" cy="5191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EB458DF-232F-4891-8BFB-CB76C2FB300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iota-india.i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1874838" y="2068513"/>
            <a:ext cx="9753600" cy="844550"/>
          </a:xfrm>
        </p:spPr>
        <p:txBody>
          <a:bodyPr rtlCol="0">
            <a:noAutofit/>
          </a:bodyPr>
          <a:lstStyle/>
          <a:p>
            <a:pPr fontAlgn="auto">
              <a:spcAft>
                <a:spcPts val="0"/>
              </a:spcAft>
              <a:defRPr/>
            </a:pPr>
            <a:r>
              <a:rPr lang="en-GB" sz="6650" dirty="0">
                <a:solidFill>
                  <a:srgbClr val="FFFFFF"/>
                </a:solidFill>
                <a:latin typeface="Arial Rounded MT Bold" panose="020F0704030504030204" pitchFamily="34" charset="0"/>
              </a:rPr>
              <a:t>IOTA- India Section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830997"/>
          </a:xfrm>
          <a:prstGeom prst="rect">
            <a:avLst/>
          </a:prstGeom>
          <a:noFill/>
        </p:spPr>
        <p:txBody>
          <a:bodyPr wrap="square" rtlCol="0">
            <a:spAutoFit/>
          </a:bodyPr>
          <a:lstStyle/>
          <a:p>
            <a:pPr algn="ctr"/>
            <a:r>
              <a:rPr lang="en-US" sz="4800" dirty="0">
                <a:solidFill>
                  <a:srgbClr val="00B0F0"/>
                </a:solidFill>
              </a:rPr>
              <a:t>Iota- India Section Home page</a:t>
            </a:r>
            <a:endParaRPr lang="en-US" sz="8000" dirty="0">
              <a:solidFill>
                <a:srgbClr val="00B0F0"/>
              </a:solidFill>
            </a:endParaRPr>
          </a:p>
        </p:txBody>
      </p:sp>
      <p:pic>
        <p:nvPicPr>
          <p:cNvPr id="3" name="Picture 2">
            <a:extLst>
              <a:ext uri="{FF2B5EF4-FFF2-40B4-BE49-F238E27FC236}">
                <a16:creationId xmlns:a16="http://schemas.microsoft.com/office/drawing/2014/main" xmlns="" id="{195B1ED7-D6A0-4E43-A1FC-EF92707D4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251" y="352133"/>
            <a:ext cx="10298243" cy="7668044"/>
          </a:xfrm>
          <a:prstGeom prst="rect">
            <a:avLst/>
          </a:prstGeom>
        </p:spPr>
      </p:pic>
    </p:spTree>
    <p:extLst>
      <p:ext uri="{BB962C8B-B14F-4D97-AF65-F5344CB8AC3E}">
        <p14:creationId xmlns:p14="http://schemas.microsoft.com/office/powerpoint/2010/main" val="263290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1446550"/>
          </a:xfrm>
          <a:prstGeom prst="rect">
            <a:avLst/>
          </a:prstGeom>
          <a:noFill/>
        </p:spPr>
        <p:txBody>
          <a:bodyPr wrap="square" rtlCol="0">
            <a:spAutoFit/>
          </a:bodyPr>
          <a:lstStyle/>
          <a:p>
            <a:pPr algn="ctr"/>
            <a:r>
              <a:rPr lang="en-US" sz="4000" dirty="0">
                <a:solidFill>
                  <a:srgbClr val="00B0F0"/>
                </a:solidFill>
              </a:rPr>
              <a:t>Occultation happening in India (basic information) is published in earlier month for observers to plan the activities.</a:t>
            </a:r>
            <a:r>
              <a:rPr lang="en-US" sz="4800" dirty="0">
                <a:solidFill>
                  <a:srgbClr val="00B0F0"/>
                </a:solidFill>
              </a:rPr>
              <a:t> </a:t>
            </a:r>
            <a:endParaRPr lang="en-US" sz="8000" dirty="0">
              <a:solidFill>
                <a:srgbClr val="00B0F0"/>
              </a:solidFill>
            </a:endParaRPr>
          </a:p>
        </p:txBody>
      </p:sp>
      <p:pic>
        <p:nvPicPr>
          <p:cNvPr id="4" name="Picture 3">
            <a:extLst>
              <a:ext uri="{FF2B5EF4-FFF2-40B4-BE49-F238E27FC236}">
                <a16:creationId xmlns:a16="http://schemas.microsoft.com/office/drawing/2014/main" xmlns="" id="{A9000621-6FBD-4F9F-AEF4-88F9B8FA8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626" y="374755"/>
            <a:ext cx="10375548" cy="7450112"/>
          </a:xfrm>
          <a:prstGeom prst="rect">
            <a:avLst/>
          </a:prstGeom>
        </p:spPr>
      </p:pic>
    </p:spTree>
    <p:extLst>
      <p:ext uri="{BB962C8B-B14F-4D97-AF65-F5344CB8AC3E}">
        <p14:creationId xmlns:p14="http://schemas.microsoft.com/office/powerpoint/2010/main" val="55624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1938992"/>
          </a:xfrm>
          <a:prstGeom prst="rect">
            <a:avLst/>
          </a:prstGeom>
          <a:noFill/>
        </p:spPr>
        <p:txBody>
          <a:bodyPr wrap="square" rtlCol="0">
            <a:spAutoFit/>
          </a:bodyPr>
          <a:lstStyle/>
          <a:p>
            <a:pPr algn="ctr"/>
            <a:r>
              <a:rPr lang="en-US" sz="3600" dirty="0">
                <a:solidFill>
                  <a:srgbClr val="00B0F0"/>
                </a:solidFill>
              </a:rPr>
              <a:t>Also, on Facebook group “Occultations in India” basic information (map and general information) of occultation (Asteroid and Lunar) is published daily for next day’s occultations.</a:t>
            </a:r>
            <a:r>
              <a:rPr lang="en-US" sz="4800" dirty="0">
                <a:solidFill>
                  <a:srgbClr val="00B0F0"/>
                </a:solidFill>
              </a:rPr>
              <a:t> </a:t>
            </a:r>
            <a:endParaRPr lang="en-US" sz="8000" dirty="0">
              <a:solidFill>
                <a:srgbClr val="00B0F0"/>
              </a:solidFill>
            </a:endParaRPr>
          </a:p>
        </p:txBody>
      </p:sp>
      <p:pic>
        <p:nvPicPr>
          <p:cNvPr id="3" name="Picture 2">
            <a:extLst>
              <a:ext uri="{FF2B5EF4-FFF2-40B4-BE49-F238E27FC236}">
                <a16:creationId xmlns:a16="http://schemas.microsoft.com/office/drawing/2014/main" xmlns="" id="{EA349A79-7CF8-4B65-A4C6-9B04FDF2B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75" y="321739"/>
            <a:ext cx="12093649" cy="7503128"/>
          </a:xfrm>
          <a:prstGeom prst="rect">
            <a:avLst/>
          </a:prstGeom>
        </p:spPr>
      </p:pic>
    </p:spTree>
    <p:extLst>
      <p:ext uri="{BB962C8B-B14F-4D97-AF65-F5344CB8AC3E}">
        <p14:creationId xmlns:p14="http://schemas.microsoft.com/office/powerpoint/2010/main" val="295972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0" y="4572002"/>
            <a:ext cx="13004800" cy="3416320"/>
          </a:xfrm>
          <a:prstGeom prst="rect">
            <a:avLst/>
          </a:prstGeom>
          <a:noFill/>
        </p:spPr>
        <p:txBody>
          <a:bodyPr wrap="square" rtlCol="0">
            <a:spAutoFit/>
          </a:bodyPr>
          <a:lstStyle/>
          <a:p>
            <a:pPr algn="ctr"/>
            <a:r>
              <a:rPr lang="en-US" sz="3600" dirty="0">
                <a:solidFill>
                  <a:srgbClr val="00B0F0"/>
                </a:solidFill>
              </a:rPr>
              <a:t>On IOTA-India Section site all records of occultations observed are published exactly similar to other International section, with observer’s credit, Star and asteroid detail, </a:t>
            </a:r>
          </a:p>
          <a:p>
            <a:pPr algn="ctr"/>
            <a:r>
              <a:rPr lang="en-US" sz="3600" dirty="0">
                <a:solidFill>
                  <a:srgbClr val="00B0F0"/>
                </a:solidFill>
              </a:rPr>
              <a:t>observation reduction etc. </a:t>
            </a:r>
          </a:p>
          <a:p>
            <a:pPr algn="ctr"/>
            <a:r>
              <a:rPr lang="en-US" sz="3600" dirty="0">
                <a:solidFill>
                  <a:srgbClr val="00B0F0"/>
                </a:solidFill>
              </a:rPr>
              <a:t>During last year, we could capture two asteroid occultations successfully and one occultation didn’t happen as per prediction. </a:t>
            </a:r>
            <a:endParaRPr lang="en-US" sz="8000" dirty="0">
              <a:solidFill>
                <a:srgbClr val="00B0F0"/>
              </a:solidFill>
            </a:endParaRPr>
          </a:p>
        </p:txBody>
      </p:sp>
      <p:pic>
        <p:nvPicPr>
          <p:cNvPr id="4" name="Picture 3">
            <a:extLst>
              <a:ext uri="{FF2B5EF4-FFF2-40B4-BE49-F238E27FC236}">
                <a16:creationId xmlns:a16="http://schemas.microsoft.com/office/drawing/2014/main" xmlns="" id="{6C44695D-E033-4E6A-8F4E-7E9C45F1C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37" y="384825"/>
            <a:ext cx="12353925" cy="4067175"/>
          </a:xfrm>
          <a:prstGeom prst="rect">
            <a:avLst/>
          </a:prstGeom>
        </p:spPr>
      </p:pic>
    </p:spTree>
    <p:extLst>
      <p:ext uri="{BB962C8B-B14F-4D97-AF65-F5344CB8AC3E}">
        <p14:creationId xmlns:p14="http://schemas.microsoft.com/office/powerpoint/2010/main" val="12314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0" y="8183940"/>
            <a:ext cx="13004800" cy="1569660"/>
          </a:xfrm>
          <a:prstGeom prst="rect">
            <a:avLst/>
          </a:prstGeom>
          <a:noFill/>
        </p:spPr>
        <p:txBody>
          <a:bodyPr wrap="square" rtlCol="0">
            <a:spAutoFit/>
          </a:bodyPr>
          <a:lstStyle/>
          <a:p>
            <a:pPr algn="ctr"/>
            <a:r>
              <a:rPr lang="en-US" sz="3200" dirty="0">
                <a:solidFill>
                  <a:srgbClr val="00B0F0"/>
                </a:solidFill>
              </a:rPr>
              <a:t>Future plans: Already identified some 30+ station through out India, where some observers are there with telescopes and contacted around 20 of them, who are willing to observe the occultation</a:t>
            </a:r>
          </a:p>
        </p:txBody>
      </p:sp>
      <p:pic>
        <p:nvPicPr>
          <p:cNvPr id="7" name="Picture 6">
            <a:extLst>
              <a:ext uri="{FF2B5EF4-FFF2-40B4-BE49-F238E27FC236}">
                <a16:creationId xmlns:a16="http://schemas.microsoft.com/office/drawing/2014/main" xmlns="" id="{EEE0265D-75EC-419A-A8B0-F1371A544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813"/>
            <a:ext cx="13004800" cy="7525062"/>
          </a:xfrm>
          <a:prstGeom prst="rect">
            <a:avLst/>
          </a:prstGeom>
        </p:spPr>
      </p:pic>
    </p:spTree>
    <p:extLst>
      <p:ext uri="{BB962C8B-B14F-4D97-AF65-F5344CB8AC3E}">
        <p14:creationId xmlns:p14="http://schemas.microsoft.com/office/powerpoint/2010/main" val="886815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8859186" y="464004"/>
            <a:ext cx="3935751" cy="9448740"/>
          </a:xfrm>
          <a:prstGeom prst="rect">
            <a:avLst/>
          </a:prstGeom>
          <a:noFill/>
        </p:spPr>
        <p:txBody>
          <a:bodyPr wrap="square" rtlCol="0">
            <a:spAutoFit/>
          </a:bodyPr>
          <a:lstStyle/>
          <a:p>
            <a:pPr algn="ctr"/>
            <a:r>
              <a:rPr lang="en-US" sz="3200" dirty="0">
                <a:solidFill>
                  <a:srgbClr val="00B0F0"/>
                </a:solidFill>
              </a:rPr>
              <a:t> We recently developed Android App “Sat Timers”, which gives location longitude, latitude and altitude and the event time from GPS with </a:t>
            </a:r>
            <a:r>
              <a:rPr lang="en-US" sz="3200" dirty="0" err="1">
                <a:solidFill>
                  <a:srgbClr val="00B0F0"/>
                </a:solidFill>
              </a:rPr>
              <a:t>ms</a:t>
            </a:r>
            <a:r>
              <a:rPr lang="en-US" sz="3200" dirty="0">
                <a:solidFill>
                  <a:srgbClr val="00B0F0"/>
                </a:solidFill>
              </a:rPr>
              <a:t> resolution on the click of a volume button</a:t>
            </a:r>
          </a:p>
          <a:p>
            <a:pPr algn="ctr"/>
            <a:endParaRPr lang="en-US" sz="3200" dirty="0">
              <a:solidFill>
                <a:srgbClr val="00B0F0"/>
              </a:solidFill>
            </a:endParaRPr>
          </a:p>
          <a:p>
            <a:pPr algn="ctr"/>
            <a:r>
              <a:rPr lang="en-US" sz="3200" dirty="0">
                <a:solidFill>
                  <a:srgbClr val="00B0F0"/>
                </a:solidFill>
              </a:rPr>
              <a:t>The earlier known to us similar app “Time the Sat” doesn’t get installed </a:t>
            </a:r>
          </a:p>
          <a:p>
            <a:pPr algn="ctr"/>
            <a:r>
              <a:rPr lang="en-US" sz="3200" dirty="0">
                <a:solidFill>
                  <a:srgbClr val="00B0F0"/>
                </a:solidFill>
              </a:rPr>
              <a:t>on all cell phones. </a:t>
            </a:r>
          </a:p>
          <a:p>
            <a:pPr algn="ctr"/>
            <a:r>
              <a:rPr lang="en-US" sz="3200" dirty="0">
                <a:solidFill>
                  <a:srgbClr val="00B0F0"/>
                </a:solidFill>
              </a:rPr>
              <a:t>Thus, we developed this app </a:t>
            </a:r>
          </a:p>
          <a:p>
            <a:pPr algn="ctr"/>
            <a:endParaRPr lang="en-US" sz="3200" dirty="0">
              <a:solidFill>
                <a:srgbClr val="00B0F0"/>
              </a:solidFill>
            </a:endParaRPr>
          </a:p>
        </p:txBody>
      </p:sp>
      <p:pic>
        <p:nvPicPr>
          <p:cNvPr id="3" name="Picture 2">
            <a:extLst>
              <a:ext uri="{FF2B5EF4-FFF2-40B4-BE49-F238E27FC236}">
                <a16:creationId xmlns:a16="http://schemas.microsoft.com/office/drawing/2014/main" xmlns="" id="{D3ACE766-12A9-4460-80D5-BF518BA41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204741" cy="8409482"/>
          </a:xfrm>
          <a:prstGeom prst="rect">
            <a:avLst/>
          </a:prstGeom>
        </p:spPr>
      </p:pic>
      <p:pic>
        <p:nvPicPr>
          <p:cNvPr id="5" name="Picture 4">
            <a:extLst>
              <a:ext uri="{FF2B5EF4-FFF2-40B4-BE49-F238E27FC236}">
                <a16:creationId xmlns:a16="http://schemas.microsoft.com/office/drawing/2014/main" xmlns="" id="{76B5D751-95AE-4268-BBA1-8A6C758D9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615" y="0"/>
            <a:ext cx="4204741" cy="8409482"/>
          </a:xfrm>
          <a:prstGeom prst="rect">
            <a:avLst/>
          </a:prstGeom>
        </p:spPr>
      </p:pic>
    </p:spTree>
    <p:extLst>
      <p:ext uri="{BB962C8B-B14F-4D97-AF65-F5344CB8AC3E}">
        <p14:creationId xmlns:p14="http://schemas.microsoft.com/office/powerpoint/2010/main" val="1184196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284814" y="464004"/>
            <a:ext cx="12510124" cy="6494085"/>
          </a:xfrm>
          <a:prstGeom prst="rect">
            <a:avLst/>
          </a:prstGeom>
          <a:noFill/>
        </p:spPr>
        <p:txBody>
          <a:bodyPr wrap="square" rtlCol="0">
            <a:spAutoFit/>
          </a:bodyPr>
          <a:lstStyle/>
          <a:p>
            <a:pPr algn="ctr"/>
            <a:r>
              <a:rPr lang="en-US" sz="3200" dirty="0">
                <a:solidFill>
                  <a:srgbClr val="00B0F0"/>
                </a:solidFill>
              </a:rPr>
              <a:t> Main hurdle in developing the observers for Asteroid occultations is the cost of complete kit, which is really beyond the capacity of the average Indian person. Total cost, including duty goes above US$ 800. (Still I personally purchased it recently.</a:t>
            </a:r>
          </a:p>
          <a:p>
            <a:pPr algn="ctr"/>
            <a:r>
              <a:rPr lang="en-US" sz="3200" dirty="0">
                <a:solidFill>
                  <a:srgbClr val="00B0F0"/>
                </a:solidFill>
              </a:rPr>
              <a:t>We at Jyotirvidya Parisanstha have two sets of video recording, thanks to Paul Maley, who donated us two time inserts and we purchased other necessary items like Camera and focal reducers.</a:t>
            </a:r>
          </a:p>
          <a:p>
            <a:pPr algn="ctr"/>
            <a:endParaRPr lang="en-US" sz="3200" dirty="0">
              <a:solidFill>
                <a:srgbClr val="00B0F0"/>
              </a:solidFill>
            </a:endParaRPr>
          </a:p>
          <a:p>
            <a:pPr algn="ctr"/>
            <a:r>
              <a:rPr lang="en-US" sz="3200" dirty="0">
                <a:solidFill>
                  <a:srgbClr val="00B0F0"/>
                </a:solidFill>
              </a:rPr>
              <a:t>I am trying to make such kits in India and my target cost will be less than $250 total kit.</a:t>
            </a:r>
          </a:p>
          <a:p>
            <a:pPr algn="ctr"/>
            <a:r>
              <a:rPr lang="en-US" sz="3200" dirty="0">
                <a:solidFill>
                  <a:srgbClr val="00B0F0"/>
                </a:solidFill>
              </a:rPr>
              <a:t>I am getting guidance from Steve, Ted and IOTA in this regards</a:t>
            </a:r>
          </a:p>
          <a:p>
            <a:pPr algn="ctr"/>
            <a:endParaRPr lang="en-US" sz="3200" dirty="0">
              <a:solidFill>
                <a:srgbClr val="00B0F0"/>
              </a:solidFill>
            </a:endParaRPr>
          </a:p>
          <a:p>
            <a:pPr algn="ctr"/>
            <a:endParaRPr lang="en-US" sz="3200" dirty="0">
              <a:solidFill>
                <a:srgbClr val="00B0F0"/>
              </a:solidFill>
            </a:endParaRPr>
          </a:p>
        </p:txBody>
      </p:sp>
    </p:spTree>
    <p:extLst>
      <p:ext uri="{BB962C8B-B14F-4D97-AF65-F5344CB8AC3E}">
        <p14:creationId xmlns:p14="http://schemas.microsoft.com/office/powerpoint/2010/main" val="331063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284814" y="464004"/>
            <a:ext cx="12510124" cy="7909858"/>
          </a:xfrm>
          <a:prstGeom prst="rect">
            <a:avLst/>
          </a:prstGeom>
          <a:noFill/>
        </p:spPr>
        <p:txBody>
          <a:bodyPr wrap="square" rtlCol="0">
            <a:spAutoFit/>
          </a:bodyPr>
          <a:lstStyle/>
          <a:p>
            <a:pPr algn="ctr"/>
            <a:r>
              <a:rPr lang="en-US" sz="3200" dirty="0">
                <a:solidFill>
                  <a:srgbClr val="00B0F0"/>
                </a:solidFill>
              </a:rPr>
              <a:t> </a:t>
            </a:r>
            <a:r>
              <a:rPr lang="en-US" sz="4400" dirty="0">
                <a:solidFill>
                  <a:srgbClr val="002060"/>
                </a:solidFill>
              </a:rPr>
              <a:t>Thanks to Paul, Steve, Ted, David Dunham, </a:t>
            </a:r>
            <a:r>
              <a:rPr lang="en-US" sz="4400" dirty="0" err="1">
                <a:solidFill>
                  <a:srgbClr val="002060"/>
                </a:solidFill>
              </a:rPr>
              <a:t>Hristo</a:t>
            </a:r>
            <a:r>
              <a:rPr lang="en-US" sz="4400" dirty="0">
                <a:solidFill>
                  <a:srgbClr val="002060"/>
                </a:solidFill>
              </a:rPr>
              <a:t>, Felipe, Dave, Tsutomu</a:t>
            </a:r>
          </a:p>
          <a:p>
            <a:pPr algn="ctr"/>
            <a:r>
              <a:rPr lang="en-US" sz="4400" dirty="0">
                <a:solidFill>
                  <a:srgbClr val="002060"/>
                </a:solidFill>
              </a:rPr>
              <a:t>Who guided me time to time for my learnings and any sort of problems I faced.</a:t>
            </a:r>
          </a:p>
          <a:p>
            <a:pPr algn="ctr"/>
            <a:endParaRPr lang="en-US" sz="4400" dirty="0">
              <a:solidFill>
                <a:srgbClr val="002060"/>
              </a:solidFill>
            </a:endParaRPr>
          </a:p>
          <a:p>
            <a:pPr algn="ctr"/>
            <a:r>
              <a:rPr lang="en-US" sz="4400" dirty="0">
                <a:solidFill>
                  <a:srgbClr val="002060"/>
                </a:solidFill>
              </a:rPr>
              <a:t>Thanks to IOTA for accepting our proposal of IOTA- India Section</a:t>
            </a:r>
          </a:p>
          <a:p>
            <a:pPr algn="ctr"/>
            <a:endParaRPr lang="en-US" sz="4400" dirty="0">
              <a:solidFill>
                <a:srgbClr val="002060"/>
              </a:solidFill>
            </a:endParaRPr>
          </a:p>
          <a:p>
            <a:pPr algn="ctr"/>
            <a:r>
              <a:rPr lang="en-US" sz="6000" dirty="0">
                <a:solidFill>
                  <a:srgbClr val="002060"/>
                </a:solidFill>
              </a:rPr>
              <a:t>Thanks all for patient listening.</a:t>
            </a:r>
          </a:p>
          <a:p>
            <a:pPr algn="ctr"/>
            <a:r>
              <a:rPr lang="en-US" sz="3200" dirty="0">
                <a:solidFill>
                  <a:srgbClr val="00B0F0"/>
                </a:solidFill>
              </a:rPr>
              <a:t>  </a:t>
            </a:r>
          </a:p>
          <a:p>
            <a:pPr algn="ctr"/>
            <a:endParaRPr lang="en-US" sz="3200" dirty="0">
              <a:solidFill>
                <a:srgbClr val="00B0F0"/>
              </a:solidFill>
            </a:endParaRPr>
          </a:p>
          <a:p>
            <a:pPr algn="ctr"/>
            <a:endParaRPr lang="en-US" sz="3200" dirty="0">
              <a:solidFill>
                <a:srgbClr val="00B0F0"/>
              </a:solidFill>
            </a:endParaRPr>
          </a:p>
        </p:txBody>
      </p:sp>
    </p:spTree>
    <p:extLst>
      <p:ext uri="{BB962C8B-B14F-4D97-AF65-F5344CB8AC3E}">
        <p14:creationId xmlns:p14="http://schemas.microsoft.com/office/powerpoint/2010/main" val="4271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32ABF-FB68-45AD-9AAE-B969666D4D1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xmlns="" id="{9453158D-CC00-47F7-A5FA-409CCE9119E2}"/>
              </a:ext>
            </a:extLst>
          </p:cNvPr>
          <p:cNvSpPr>
            <a:spLocks noGrp="1"/>
          </p:cNvSpPr>
          <p:nvPr>
            <p:ph idx="1"/>
          </p:nvPr>
        </p:nvSpPr>
        <p:spPr>
          <a:xfrm>
            <a:off x="893763" y="2597150"/>
            <a:ext cx="11217275" cy="5197735"/>
          </a:xfrm>
        </p:spPr>
        <p:txBody>
          <a:bodyPr/>
          <a:lstStyle/>
          <a:p>
            <a:r>
              <a:rPr lang="en-US" dirty="0"/>
              <a:t>Jyotirvidya Parisanstha, Pune (India)… </a:t>
            </a:r>
          </a:p>
          <a:p>
            <a:r>
              <a:rPr lang="en-US" dirty="0"/>
              <a:t>India’s oldest Amateur Astronomers association</a:t>
            </a:r>
          </a:p>
          <a:p>
            <a:r>
              <a:rPr lang="en-US" dirty="0"/>
              <a:t>Established in August 1944.. Now going to complete its 76 years </a:t>
            </a:r>
          </a:p>
          <a:p>
            <a:r>
              <a:rPr lang="en-US" dirty="0"/>
              <a:t>Besides popularization activities, some serious astronomy:</a:t>
            </a:r>
          </a:p>
          <a:p>
            <a:pPr lvl="1"/>
            <a:r>
              <a:rPr lang="en-US" dirty="0"/>
              <a:t>Variable star observation through observatory with telescope in dome.. More than 10000 stars observation to its credit accepted by AAVSO</a:t>
            </a:r>
          </a:p>
          <a:p>
            <a:pPr lvl="1"/>
            <a:r>
              <a:rPr lang="en-US" dirty="0"/>
              <a:t>Sky survey for transients</a:t>
            </a:r>
          </a:p>
          <a:p>
            <a:pPr lvl="1"/>
            <a:r>
              <a:rPr lang="en-US" dirty="0"/>
              <a:t>Recently started occultation observations</a:t>
            </a:r>
          </a:p>
        </p:txBody>
      </p:sp>
      <p:pic>
        <p:nvPicPr>
          <p:cNvPr id="5" name="Picture 4">
            <a:extLst>
              <a:ext uri="{FF2B5EF4-FFF2-40B4-BE49-F238E27FC236}">
                <a16:creationId xmlns:a16="http://schemas.microsoft.com/office/drawing/2014/main" xmlns="" id="{3A08869C-F39C-452B-B5E6-738C7D778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404813"/>
            <a:ext cx="2971982" cy="2993363"/>
          </a:xfrm>
          <a:prstGeom prst="rect">
            <a:avLst/>
          </a:prstGeom>
        </p:spPr>
      </p:pic>
    </p:spTree>
    <p:extLst>
      <p:ext uri="{BB962C8B-B14F-4D97-AF65-F5344CB8AC3E}">
        <p14:creationId xmlns:p14="http://schemas.microsoft.com/office/powerpoint/2010/main" val="2212626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9205560" y="352308"/>
            <a:ext cx="3507698" cy="7502538"/>
          </a:xfrm>
        </p:spPr>
        <p:txBody>
          <a:bodyPr rtlCol="0">
            <a:noAutofit/>
          </a:bodyPr>
          <a:lstStyle/>
          <a:p>
            <a:pPr fontAlgn="auto">
              <a:spcAft>
                <a:spcPts val="0"/>
              </a:spcAft>
              <a:defRPr/>
            </a:pPr>
            <a:r>
              <a:rPr lang="en-GB" sz="3600" dirty="0">
                <a:solidFill>
                  <a:srgbClr val="FF0000"/>
                </a:solidFill>
                <a:latin typeface="Arial Rounded MT Bold" panose="020F0704030504030204" pitchFamily="34" charset="0"/>
              </a:rPr>
              <a:t>Started with sort of pleasure activities with very crude measurements</a:t>
            </a:r>
            <a:r>
              <a:rPr lang="en-GB" sz="6650" dirty="0">
                <a:solidFill>
                  <a:srgbClr val="FFFFFF"/>
                </a:solidFill>
                <a:latin typeface="Arial Rounded MT Bold" panose="020F0704030504030204" pitchFamily="34" charset="0"/>
              </a:rPr>
              <a:t>’</a:t>
            </a:r>
          </a:p>
        </p:txBody>
      </p:sp>
      <p:pic>
        <p:nvPicPr>
          <p:cNvPr id="4" name="Picture 3">
            <a:extLst>
              <a:ext uri="{FF2B5EF4-FFF2-40B4-BE49-F238E27FC236}">
                <a16:creationId xmlns:a16="http://schemas.microsoft.com/office/drawing/2014/main" xmlns="" id="{AAEAE31A-5C89-462D-8A9B-EEF291D6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2" y="352308"/>
            <a:ext cx="8914018" cy="7502538"/>
          </a:xfrm>
          <a:prstGeom prst="rect">
            <a:avLst/>
          </a:prstGeom>
        </p:spPr>
      </p:pic>
    </p:spTree>
    <p:extLst>
      <p:ext uri="{BB962C8B-B14F-4D97-AF65-F5344CB8AC3E}">
        <p14:creationId xmlns:p14="http://schemas.microsoft.com/office/powerpoint/2010/main" val="2632340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1874838" y="2068513"/>
            <a:ext cx="9753600" cy="844550"/>
          </a:xfrm>
        </p:spPr>
        <p:txBody>
          <a:bodyPr rtlCol="0">
            <a:noAutofit/>
          </a:bodyPr>
          <a:lstStyle/>
          <a:p>
            <a:pPr fontAlgn="auto">
              <a:spcAft>
                <a:spcPts val="0"/>
              </a:spcAft>
              <a:defRPr/>
            </a:pPr>
            <a:r>
              <a:rPr lang="en-GB" sz="6650" dirty="0">
                <a:solidFill>
                  <a:srgbClr val="FFFFFF"/>
                </a:solidFill>
                <a:latin typeface="Arial Rounded MT Bold" panose="020F0704030504030204" pitchFamily="34" charset="0"/>
              </a:rPr>
              <a:t>IOTA- India Section</a:t>
            </a:r>
          </a:p>
        </p:txBody>
      </p:sp>
      <p:pic>
        <p:nvPicPr>
          <p:cNvPr id="4" name="Picture 3">
            <a:extLst>
              <a:ext uri="{FF2B5EF4-FFF2-40B4-BE49-F238E27FC236}">
                <a16:creationId xmlns:a16="http://schemas.microsoft.com/office/drawing/2014/main" xmlns="" id="{596249AF-C67B-4661-8B56-27B0C2157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04" y="359764"/>
            <a:ext cx="12411856" cy="7936324"/>
          </a:xfrm>
          <a:prstGeom prst="rect">
            <a:avLst/>
          </a:prstGeom>
        </p:spPr>
      </p:pic>
    </p:spTree>
    <p:extLst>
      <p:ext uri="{BB962C8B-B14F-4D97-AF65-F5344CB8AC3E}">
        <p14:creationId xmlns:p14="http://schemas.microsoft.com/office/powerpoint/2010/main" val="3355902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1874838" y="2068513"/>
            <a:ext cx="9753600" cy="844550"/>
          </a:xfrm>
        </p:spPr>
        <p:txBody>
          <a:bodyPr rtlCol="0">
            <a:noAutofit/>
          </a:bodyPr>
          <a:lstStyle/>
          <a:p>
            <a:pPr fontAlgn="auto">
              <a:spcAft>
                <a:spcPts val="0"/>
              </a:spcAft>
              <a:defRPr/>
            </a:pPr>
            <a:r>
              <a:rPr lang="en-GB" sz="6650" dirty="0">
                <a:solidFill>
                  <a:srgbClr val="FFFFFF"/>
                </a:solidFill>
                <a:latin typeface="Arial Rounded MT Bold" panose="020F0704030504030204" pitchFamily="34" charset="0"/>
              </a:rPr>
              <a:t>IOTA- India Section</a:t>
            </a:r>
          </a:p>
        </p:txBody>
      </p:sp>
      <p:pic>
        <p:nvPicPr>
          <p:cNvPr id="5" name="Picture 4">
            <a:extLst>
              <a:ext uri="{FF2B5EF4-FFF2-40B4-BE49-F238E27FC236}">
                <a16:creationId xmlns:a16="http://schemas.microsoft.com/office/drawing/2014/main" xmlns="" id="{666A52DA-8735-4E19-B40A-D80D89CD1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8083550"/>
          </a:xfrm>
          <a:prstGeom prst="rect">
            <a:avLst/>
          </a:prstGeom>
        </p:spPr>
      </p:pic>
      <p:sp>
        <p:nvSpPr>
          <p:cNvPr id="6" name="TextBox 5">
            <a:extLst>
              <a:ext uri="{FF2B5EF4-FFF2-40B4-BE49-F238E27FC236}">
                <a16:creationId xmlns:a16="http://schemas.microsoft.com/office/drawing/2014/main" xmlns="" id="{B72096FD-ECAF-4121-AAAD-F89FE28EC755}"/>
              </a:ext>
            </a:extLst>
          </p:cNvPr>
          <p:cNvSpPr txBox="1"/>
          <p:nvPr/>
        </p:nvSpPr>
        <p:spPr>
          <a:xfrm>
            <a:off x="0" y="8083550"/>
            <a:ext cx="13004800" cy="1569660"/>
          </a:xfrm>
          <a:prstGeom prst="rect">
            <a:avLst/>
          </a:prstGeom>
          <a:noFill/>
        </p:spPr>
        <p:txBody>
          <a:bodyPr wrap="square" rtlCol="0">
            <a:spAutoFit/>
          </a:bodyPr>
          <a:lstStyle/>
          <a:p>
            <a:r>
              <a:rPr lang="en-US" sz="3200" dirty="0"/>
              <a:t>Real Occultation observations started, when Paul Maley was in India for Asteroid Occultation observation in 2015 and we assisted him in site selection and logistics, besides actual observation </a:t>
            </a:r>
          </a:p>
        </p:txBody>
      </p:sp>
    </p:spTree>
    <p:extLst>
      <p:ext uri="{BB962C8B-B14F-4D97-AF65-F5344CB8AC3E}">
        <p14:creationId xmlns:p14="http://schemas.microsoft.com/office/powerpoint/2010/main" val="2928584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1874838" y="2068513"/>
            <a:ext cx="9753600" cy="844550"/>
          </a:xfrm>
        </p:spPr>
        <p:txBody>
          <a:bodyPr rtlCol="0">
            <a:noAutofit/>
          </a:bodyPr>
          <a:lstStyle/>
          <a:p>
            <a:pPr fontAlgn="auto">
              <a:spcAft>
                <a:spcPts val="0"/>
              </a:spcAft>
              <a:defRPr/>
            </a:pPr>
            <a:r>
              <a:rPr lang="en-GB" sz="6650" dirty="0">
                <a:solidFill>
                  <a:srgbClr val="FFFFFF"/>
                </a:solidFill>
                <a:latin typeface="Arial Rounded MT Bold" panose="020F0704030504030204" pitchFamily="34" charset="0"/>
              </a:rPr>
              <a:t>IOTA- India Section</a:t>
            </a:r>
          </a:p>
        </p:txBody>
      </p:sp>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2062103"/>
          </a:xfrm>
          <a:prstGeom prst="rect">
            <a:avLst/>
          </a:prstGeom>
          <a:noFill/>
        </p:spPr>
        <p:txBody>
          <a:bodyPr wrap="square" rtlCol="0">
            <a:spAutoFit/>
          </a:bodyPr>
          <a:lstStyle/>
          <a:p>
            <a:r>
              <a:rPr lang="en-US" sz="3200" dirty="0">
                <a:solidFill>
                  <a:srgbClr val="00B0F0"/>
                </a:solidFill>
              </a:rPr>
              <a:t>In December 2016, Paul again visited India, and we organized multi-station Asteroid occultation observation of 22 </a:t>
            </a:r>
            <a:r>
              <a:rPr lang="en-US" sz="3200" dirty="0" err="1">
                <a:solidFill>
                  <a:srgbClr val="00B0F0"/>
                </a:solidFill>
              </a:rPr>
              <a:t>Kalliope</a:t>
            </a:r>
            <a:r>
              <a:rPr lang="en-US" sz="3200" dirty="0">
                <a:solidFill>
                  <a:srgbClr val="00B0F0"/>
                </a:solidFill>
              </a:rPr>
              <a:t> successfully. 20 Stations were established over 150 kms on the asteroid path right angle line. 8 Video stations and 12 visual station</a:t>
            </a:r>
          </a:p>
        </p:txBody>
      </p:sp>
      <p:pic>
        <p:nvPicPr>
          <p:cNvPr id="4" name="Picture 3">
            <a:extLst>
              <a:ext uri="{FF2B5EF4-FFF2-40B4-BE49-F238E27FC236}">
                <a16:creationId xmlns:a16="http://schemas.microsoft.com/office/drawing/2014/main" xmlns="" id="{B8EE3D6B-141A-4449-935B-1DFBE1722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79" y="1019331"/>
            <a:ext cx="12432842" cy="6805536"/>
          </a:xfrm>
          <a:prstGeom prst="rect">
            <a:avLst/>
          </a:prstGeom>
        </p:spPr>
      </p:pic>
    </p:spTree>
    <p:extLst>
      <p:ext uri="{BB962C8B-B14F-4D97-AF65-F5344CB8AC3E}">
        <p14:creationId xmlns:p14="http://schemas.microsoft.com/office/powerpoint/2010/main" val="95393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1874838" y="2068513"/>
            <a:ext cx="9753600" cy="844550"/>
          </a:xfrm>
        </p:spPr>
        <p:txBody>
          <a:bodyPr rtlCol="0">
            <a:noAutofit/>
          </a:bodyPr>
          <a:lstStyle/>
          <a:p>
            <a:pPr fontAlgn="auto">
              <a:spcAft>
                <a:spcPts val="0"/>
              </a:spcAft>
              <a:defRPr/>
            </a:pPr>
            <a:r>
              <a:rPr lang="en-GB" sz="6650" dirty="0">
                <a:solidFill>
                  <a:srgbClr val="FFFFFF"/>
                </a:solidFill>
                <a:latin typeface="Arial Rounded MT Bold" panose="020F0704030504030204" pitchFamily="34" charset="0"/>
              </a:rPr>
              <a:t>IOTA- India Section</a:t>
            </a:r>
          </a:p>
        </p:txBody>
      </p:sp>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1323439"/>
          </a:xfrm>
          <a:prstGeom prst="rect">
            <a:avLst/>
          </a:prstGeom>
          <a:noFill/>
        </p:spPr>
        <p:txBody>
          <a:bodyPr wrap="square" rtlCol="0">
            <a:spAutoFit/>
          </a:bodyPr>
          <a:lstStyle/>
          <a:p>
            <a:pPr algn="ctr"/>
            <a:r>
              <a:rPr lang="en-US" sz="8000" dirty="0">
                <a:solidFill>
                  <a:srgbClr val="00B0F0"/>
                </a:solidFill>
              </a:rPr>
              <a:t>The Result </a:t>
            </a:r>
          </a:p>
        </p:txBody>
      </p:sp>
      <p:pic>
        <p:nvPicPr>
          <p:cNvPr id="5" name="Picture 4">
            <a:extLst>
              <a:ext uri="{FF2B5EF4-FFF2-40B4-BE49-F238E27FC236}">
                <a16:creationId xmlns:a16="http://schemas.microsoft.com/office/drawing/2014/main" xmlns="" id="{03F8733D-4EFC-481B-85C3-3EE6A724F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00" y="-304409"/>
            <a:ext cx="8077200" cy="8143875"/>
          </a:xfrm>
          <a:prstGeom prst="rect">
            <a:avLst/>
          </a:prstGeom>
        </p:spPr>
      </p:pic>
    </p:spTree>
    <p:extLst>
      <p:ext uri="{BB962C8B-B14F-4D97-AF65-F5344CB8AC3E}">
        <p14:creationId xmlns:p14="http://schemas.microsoft.com/office/powerpoint/2010/main" val="81799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3BD9BE-DC96-4C27-963C-3A5ED6439456}"/>
              </a:ext>
            </a:extLst>
          </p:cNvPr>
          <p:cNvSpPr>
            <a:spLocks noGrp="1"/>
          </p:cNvSpPr>
          <p:nvPr>
            <p:ph type="ctrTitle"/>
          </p:nvPr>
        </p:nvSpPr>
        <p:spPr>
          <a:xfrm>
            <a:off x="1754916" y="605293"/>
            <a:ext cx="9753600" cy="7219574"/>
          </a:xfrm>
        </p:spPr>
        <p:txBody>
          <a:bodyPr rtlCol="0">
            <a:noAutofit/>
          </a:bodyPr>
          <a:lstStyle/>
          <a:p>
            <a:pPr fontAlgn="auto">
              <a:spcAft>
                <a:spcPts val="0"/>
              </a:spcAft>
              <a:defRPr/>
            </a:pPr>
            <a:r>
              <a:rPr lang="en-GB" sz="4800" dirty="0">
                <a:latin typeface="Arial Rounded MT Bold" panose="020F0704030504030204" pitchFamily="34" charset="0"/>
              </a:rPr>
              <a:t>As there was no other IOTA site, where information relevant to India was being published, we offered to start IOTA- India section. </a:t>
            </a:r>
            <a:br>
              <a:rPr lang="en-GB" sz="4800" dirty="0">
                <a:latin typeface="Arial Rounded MT Bold" panose="020F0704030504030204" pitchFamily="34" charset="0"/>
              </a:rPr>
            </a:br>
            <a:r>
              <a:rPr lang="en-GB" sz="4800" dirty="0">
                <a:latin typeface="Arial Rounded MT Bold" panose="020F0704030504030204" pitchFamily="34" charset="0"/>
              </a:rPr>
              <a:t>It was accepted, thanks to IOTA office bearers</a:t>
            </a:r>
            <a:br>
              <a:rPr lang="en-GB" sz="4800" dirty="0">
                <a:latin typeface="Arial Rounded MT Bold" panose="020F0704030504030204" pitchFamily="34" charset="0"/>
              </a:rPr>
            </a:br>
            <a:r>
              <a:rPr lang="en-GB" sz="4800" dirty="0">
                <a:latin typeface="Arial Rounded MT Bold" panose="020F0704030504030204" pitchFamily="34" charset="0"/>
              </a:rPr>
              <a:t>On 3</a:t>
            </a:r>
            <a:r>
              <a:rPr lang="en-GB" sz="4800" baseline="30000" dirty="0">
                <a:latin typeface="Arial Rounded MT Bold" panose="020F0704030504030204" pitchFamily="34" charset="0"/>
              </a:rPr>
              <a:t>rd</a:t>
            </a:r>
            <a:r>
              <a:rPr lang="en-GB" sz="4800" dirty="0">
                <a:latin typeface="Arial Rounded MT Bold" panose="020F0704030504030204" pitchFamily="34" charset="0"/>
              </a:rPr>
              <a:t> May 2019, India section site was launched.. </a:t>
            </a:r>
            <a:br>
              <a:rPr lang="en-GB" sz="4800" dirty="0">
                <a:latin typeface="Arial Rounded MT Bold" panose="020F0704030504030204" pitchFamily="34" charset="0"/>
              </a:rPr>
            </a:br>
            <a:r>
              <a:rPr lang="en-US" sz="4800" dirty="0">
                <a:hlinkClick r:id="rId2"/>
              </a:rPr>
              <a:t>http://iota-india.in/</a:t>
            </a:r>
            <a:r>
              <a:rPr lang="en-US" sz="4800" dirty="0"/>
              <a:t/>
            </a:r>
            <a:br>
              <a:rPr lang="en-US" sz="4800" dirty="0"/>
            </a:br>
            <a:endParaRPr lang="en-GB" sz="4800" dirty="0">
              <a:latin typeface="Arial Rounded MT Bold" panose="020F0704030504030204" pitchFamily="34" charset="0"/>
            </a:endParaRPr>
          </a:p>
        </p:txBody>
      </p:sp>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1323439"/>
          </a:xfrm>
          <a:prstGeom prst="rect">
            <a:avLst/>
          </a:prstGeom>
          <a:noFill/>
        </p:spPr>
        <p:txBody>
          <a:bodyPr wrap="square" rtlCol="0">
            <a:spAutoFit/>
          </a:bodyPr>
          <a:lstStyle/>
          <a:p>
            <a:pPr algn="ctr"/>
            <a:r>
              <a:rPr lang="en-US" sz="8000" dirty="0">
                <a:solidFill>
                  <a:srgbClr val="00B0F0"/>
                </a:solidFill>
              </a:rPr>
              <a:t>IOTA- India Section </a:t>
            </a:r>
          </a:p>
        </p:txBody>
      </p:sp>
    </p:spTree>
    <p:extLst>
      <p:ext uri="{BB962C8B-B14F-4D97-AF65-F5344CB8AC3E}">
        <p14:creationId xmlns:p14="http://schemas.microsoft.com/office/powerpoint/2010/main" val="33756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72096FD-ECAF-4121-AAAD-F89FE28EC755}"/>
              </a:ext>
            </a:extLst>
          </p:cNvPr>
          <p:cNvSpPr txBox="1"/>
          <p:nvPr/>
        </p:nvSpPr>
        <p:spPr>
          <a:xfrm>
            <a:off x="0" y="7824867"/>
            <a:ext cx="13004800" cy="1323439"/>
          </a:xfrm>
          <a:prstGeom prst="rect">
            <a:avLst/>
          </a:prstGeom>
          <a:noFill/>
        </p:spPr>
        <p:txBody>
          <a:bodyPr wrap="square" rtlCol="0">
            <a:spAutoFit/>
          </a:bodyPr>
          <a:lstStyle/>
          <a:p>
            <a:pPr algn="ctr"/>
            <a:r>
              <a:rPr lang="en-US" sz="4800" dirty="0">
                <a:solidFill>
                  <a:srgbClr val="00B0F0"/>
                </a:solidFill>
              </a:rPr>
              <a:t>Iota- India Section News in news papers</a:t>
            </a:r>
            <a:r>
              <a:rPr lang="en-US" sz="8000" dirty="0">
                <a:solidFill>
                  <a:srgbClr val="00B0F0"/>
                </a:solidFill>
              </a:rPr>
              <a:t> </a:t>
            </a:r>
          </a:p>
        </p:txBody>
      </p:sp>
      <p:pic>
        <p:nvPicPr>
          <p:cNvPr id="5" name="Picture 4">
            <a:extLst>
              <a:ext uri="{FF2B5EF4-FFF2-40B4-BE49-F238E27FC236}">
                <a16:creationId xmlns:a16="http://schemas.microsoft.com/office/drawing/2014/main" xmlns="" id="{00714304-6797-4B5B-A93F-26AD215E3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659" y="229849"/>
            <a:ext cx="6150209" cy="7799472"/>
          </a:xfrm>
          <a:prstGeom prst="rect">
            <a:avLst/>
          </a:prstGeom>
        </p:spPr>
      </p:pic>
    </p:spTree>
    <p:extLst>
      <p:ext uri="{BB962C8B-B14F-4D97-AF65-F5344CB8AC3E}">
        <p14:creationId xmlns:p14="http://schemas.microsoft.com/office/powerpoint/2010/main" val="360252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74" id="{99153A6F-4DED-4838-8AD1-AB1C28DD5387}" vid="{CB8385FD-5DBE-4E45-B592-427123659C97}"/>
    </a:ext>
  </a:extLst>
</a:theme>
</file>

<file path=docProps/app.xml><?xml version="1.0" encoding="utf-8"?>
<Properties xmlns="http://schemas.openxmlformats.org/officeDocument/2006/extended-properties" xmlns:vt="http://schemas.openxmlformats.org/officeDocument/2006/docPropsVTypes">
  <Template>Free-Astronomy-PPT-Template</Template>
  <TotalTime>182</TotalTime>
  <Words>572</Words>
  <Application>Microsoft Office PowerPoint</Application>
  <PresentationFormat>Custom</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IOTA- India Section</vt:lpstr>
      <vt:lpstr>Background</vt:lpstr>
      <vt:lpstr>Started with sort of pleasure activities with very crude measurements’</vt:lpstr>
      <vt:lpstr>IOTA- India Section</vt:lpstr>
      <vt:lpstr>IOTA- India Section</vt:lpstr>
      <vt:lpstr>IOTA- India Section</vt:lpstr>
      <vt:lpstr>IOTA- India Section</vt:lpstr>
      <vt:lpstr>As there was no other IOTA site, where information relevant to India was being published, we offered to start IOTA- India section.  It was accepted, thanks to IOTA office bearers On 3rd May 2019, India section site was launched..  http://iota-india.in/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IOTA- India Section</dc:title>
  <dc:creator>Suhas Gurjar</dc:creator>
  <cp:lastModifiedBy>user</cp:lastModifiedBy>
  <cp:revision>14</cp:revision>
  <dcterms:created xsi:type="dcterms:W3CDTF">2020-07-23T04:43:16Z</dcterms:created>
  <dcterms:modified xsi:type="dcterms:W3CDTF">2020-07-24T01:44:10Z</dcterms:modified>
</cp:coreProperties>
</file>